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6" r:id="rId3"/>
    <p:sldId id="280" r:id="rId4"/>
    <p:sldId id="281" r:id="rId5"/>
    <p:sldId id="286" r:id="rId6"/>
    <p:sldId id="282" r:id="rId7"/>
    <p:sldId id="2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1924" autoAdjust="0"/>
  </p:normalViewPr>
  <p:slideViewPr>
    <p:cSldViewPr snapToGrid="0">
      <p:cViewPr varScale="1">
        <p:scale>
          <a:sx n="79" d="100"/>
          <a:sy n="79" d="100"/>
        </p:scale>
        <p:origin x="81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D450C-C38A-43C3-890D-6DE07EF9213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928AD-90D2-4C27-B98D-5AAED0CED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66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14854C-5E5E-4EAC-AB44-98CA5B823E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284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928AD-90D2-4C27-B98D-5AAED0CED2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5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14854C-5E5E-4EAC-AB44-98CA5B823E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74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7296-E181-43B8-92CD-2A8AD336F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6D5E53-29E3-4AB7-AE58-626A3799E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A667C-2B97-4028-BFFB-7D1E2F97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1D6BF-8D4D-4A3D-A9AB-71A914C4E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39BC5-89FC-4B36-84BD-7F359B859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29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8DC3-D8B2-41DD-8CB9-A22CD7B11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DC4506-ED42-4CEE-ACA8-748319E22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88859-BEE7-4C6B-8722-4CACDBD1F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3BA3E-1080-433A-B261-8EB9B1289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F2141-51A0-472B-83BF-DA67728C9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1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F12DBD-EEE5-42C6-BFAE-4DB0DD17D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8771A-9C1C-4873-99D0-5B45107A9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01203-1DB2-412E-BDDB-BB5184739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D8428-177C-4701-A99B-F0F6653E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60091-5A28-4062-B53A-AA2F118E2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23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1BC5-6173-4C8F-8649-C2FEFDF3B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039EC-2E9A-4281-811C-94DA46F65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7FB9-2E68-46B1-B14A-10B12F31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E5FAF-192B-4518-8AD2-AA067EEC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A2836-2E35-4C2D-A2E4-E0A99DC0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86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5065-069B-4FC7-974F-4DE6F36A8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969BA-6C63-4440-B642-DEAD8BB9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2F2E7-3712-4E85-932F-F02C2FDE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E1AD6-69F5-4C60-8061-95DCB102E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471D3-EB81-4A08-9445-2A788716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4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57C26-F468-4FF8-9981-DFB53B30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673FA-8C92-47CE-BC0B-268ECDF32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369C4-2B22-4E28-9320-B8D79A1539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326E0-D14D-45E1-A7D7-6128A03E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526F3-B29B-4747-B0DA-A966B069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5BBA26-29EA-46AE-8074-90DFF18CD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42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6C48-016D-4BE7-A42D-36FE52AE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1EB0D-82EE-451D-BE6D-9A30A1579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4F1A9-DF5F-49AF-8390-BA50EF0FD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9C62D-6B94-4EBB-BB1D-9EE16657A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AC261-FD13-4EF7-97F6-9FFE56D93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05CC3A-7A99-4289-93A0-055048889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3E0862-A7FC-49EE-B5CB-46D5DBBD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FDBF2C-E6A3-41CC-B0A9-B3BCA7A8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9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FD5C-004C-41E2-85D7-AD16ED5AE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F293F-D3D8-40AA-94F0-7F65F3F2B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6004B-6903-4C2B-BBAF-673A9807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1C574-53A7-4ABE-BF5E-54493C73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1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867DCD-1955-4F47-90D0-BA8E071B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F704B-ED5B-4062-81E2-CD7A43977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8BEFB-4060-41DC-84BA-074AF8E1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5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DDA5-A52C-4942-917E-F0A3FE432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E2A2-4899-4B5C-AC74-D5CC62066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EDFB8D-866E-4952-9A7C-B9B416ACD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56DC6-894F-40CB-9001-2564AABC0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AF29A-1C51-4A30-8A25-561EF1A6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5864AD-A2BF-42DE-9874-308D3BB9F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7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CFCA-E9FB-4515-8E98-B019D8B7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CEED3A-90E3-4A3C-9994-387DD51DA3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F7A913-C145-400B-A428-75ED8544B7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95554-1920-4524-8BD2-71A02154F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C7F6D-617E-4F86-8F5F-7835B721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7AEC3-64D3-4B62-A2C7-5E30102C7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2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684910-C4EE-4B14-8B87-034A3D74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91ABA-126E-47C4-94A5-1C4684E17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F1D7-888C-4EE9-9952-1589EB378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E8AF-E6C6-415D-93B9-1FA9299F904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5FC0E-2663-4DF4-BB20-5CAA9BBB7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F5CD0-0F55-49BF-AC42-BACA22D69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B2F54-1A42-4CD1-9A50-878296AF5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A6E8-19BA-4643-9C5D-F658E0D196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3583D-73BF-4AF8-8501-66BDF31571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2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1013A; 1021A; HCR 154; HCR 153</a:t>
            </a:r>
          </a:p>
          <a:p>
            <a:r>
              <a:rPr lang="en-US" dirty="0"/>
              <a:t>Plasma (20 microliter)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98553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47D6DC3-6C06-45EC-B5EC-A4AE5AED7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71" t="4306" r="25156" b="3750"/>
          <a:stretch/>
        </p:blipFill>
        <p:spPr>
          <a:xfrm>
            <a:off x="3944393" y="2594278"/>
            <a:ext cx="3677154" cy="37164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2C0544-D983-4E72-A812-D955486740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50" t="4027" r="25078" b="3889"/>
          <a:stretch/>
        </p:blipFill>
        <p:spPr>
          <a:xfrm>
            <a:off x="7689929" y="2594278"/>
            <a:ext cx="3671609" cy="37164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4FE574-AD35-413A-A0B1-164A2B0568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48" t="4270" r="25179" b="3773"/>
          <a:stretch/>
        </p:blipFill>
        <p:spPr>
          <a:xfrm>
            <a:off x="198857" y="2594279"/>
            <a:ext cx="3677154" cy="3716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268C7-464E-43E4-A8A2-3207834F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PANORAMA of plasma sample 1013A at different times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A2A1B-AB45-4321-B9A8-DB39FB1B6363}"/>
              </a:ext>
            </a:extLst>
          </p:cNvPr>
          <p:cNvSpPr txBox="1"/>
          <p:nvPr/>
        </p:nvSpPr>
        <p:spPr>
          <a:xfrm>
            <a:off x="7808337" y="1690687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1759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7BAC0-4322-4C4B-AA11-60D56E216A46}"/>
              </a:ext>
            </a:extLst>
          </p:cNvPr>
          <p:cNvSpPr txBox="1"/>
          <p:nvPr/>
        </p:nvSpPr>
        <p:spPr>
          <a:xfrm>
            <a:off x="218300" y="1690687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15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789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73004-CA8E-469E-89BA-5CD1CD36D5B0}"/>
              </a:ext>
            </a:extLst>
          </p:cNvPr>
          <p:cNvSpPr txBox="1"/>
          <p:nvPr/>
        </p:nvSpPr>
        <p:spPr>
          <a:xfrm>
            <a:off x="4082244" y="169507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30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1116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D36C6F-A8A4-4D1F-875E-D02D549623BC}"/>
              </a:ext>
            </a:extLst>
          </p:cNvPr>
          <p:cNvCxnSpPr>
            <a:cxnSpLocks/>
          </p:cNvCxnSpPr>
          <p:nvPr/>
        </p:nvCxnSpPr>
        <p:spPr>
          <a:xfrm>
            <a:off x="3509503" y="2702537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F01A56-C1A9-4012-BF54-CDCDC41BB4BE}"/>
              </a:ext>
            </a:extLst>
          </p:cNvPr>
          <p:cNvCxnSpPr>
            <a:cxnSpLocks/>
          </p:cNvCxnSpPr>
          <p:nvPr/>
        </p:nvCxnSpPr>
        <p:spPr>
          <a:xfrm>
            <a:off x="7250231" y="2702537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7D174-652F-43C7-B64E-55E04E283ECE}"/>
              </a:ext>
            </a:extLst>
          </p:cNvPr>
          <p:cNvCxnSpPr>
            <a:cxnSpLocks/>
          </p:cNvCxnSpPr>
          <p:nvPr/>
        </p:nvCxnSpPr>
        <p:spPr>
          <a:xfrm>
            <a:off x="10978393" y="2702537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883A65-66FF-48C2-BFEB-481DCC4FABEC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135656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C72290-C703-4D8F-9850-25DAD5ED9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4074" r="25567" b="3785"/>
          <a:stretch/>
        </p:blipFill>
        <p:spPr>
          <a:xfrm>
            <a:off x="4211912" y="2530542"/>
            <a:ext cx="3806369" cy="39246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39377C-4601-47F9-965F-4048E54B7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72" t="4166" r="25157" b="3750"/>
          <a:stretch/>
        </p:blipFill>
        <p:spPr>
          <a:xfrm>
            <a:off x="240349" y="2523588"/>
            <a:ext cx="3877330" cy="3924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1DCA1-3093-4EC5-9765-5CC41762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92955"/>
            <a:ext cx="113538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1013A at different times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5775C-280B-45A5-8690-8461A8079702}"/>
              </a:ext>
            </a:extLst>
          </p:cNvPr>
          <p:cNvSpPr txBox="1"/>
          <p:nvPr/>
        </p:nvSpPr>
        <p:spPr>
          <a:xfrm>
            <a:off x="422338" y="1590530"/>
            <a:ext cx="3311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2239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8C345-2D79-44C6-815C-032735968D52}"/>
              </a:ext>
            </a:extLst>
          </p:cNvPr>
          <p:cNvSpPr txBox="1"/>
          <p:nvPr/>
        </p:nvSpPr>
        <p:spPr>
          <a:xfrm>
            <a:off x="4117679" y="1590529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 (1.11 ± 0.027)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 wash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174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465A2-0B60-498B-A30C-2FDEC3B567E5}"/>
              </a:ext>
            </a:extLst>
          </p:cNvPr>
          <p:cNvSpPr txBox="1"/>
          <p:nvPr/>
        </p:nvSpPr>
        <p:spPr>
          <a:xfrm>
            <a:off x="3190201" y="6411835"/>
            <a:ext cx="479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8 % of detected particles captured after wash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C688EB-90BA-4E8E-86FD-02EF6BFA44EA}"/>
              </a:ext>
            </a:extLst>
          </p:cNvPr>
          <p:cNvCxnSpPr>
            <a:cxnSpLocks/>
          </p:cNvCxnSpPr>
          <p:nvPr/>
        </p:nvCxnSpPr>
        <p:spPr>
          <a:xfrm>
            <a:off x="7601777" y="2642865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B3037-332E-4418-92F2-C4DE9D729575}"/>
              </a:ext>
            </a:extLst>
          </p:cNvPr>
          <p:cNvCxnSpPr>
            <a:cxnSpLocks/>
          </p:cNvCxnSpPr>
          <p:nvPr/>
        </p:nvCxnSpPr>
        <p:spPr>
          <a:xfrm>
            <a:off x="3728628" y="2642865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266E10-89C5-41D2-B43E-050272FB7F46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77993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2D74AB-AC80-4DB5-9A95-BC97D7061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8" t="4166" r="25156" b="3750"/>
          <a:stretch/>
        </p:blipFill>
        <p:spPr>
          <a:xfrm>
            <a:off x="4163104" y="2536585"/>
            <a:ext cx="3859332" cy="3918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60C65B-9CC7-4D84-9F74-152D099535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16" t="4027" r="24766" b="3750"/>
          <a:stretch/>
        </p:blipFill>
        <p:spPr>
          <a:xfrm>
            <a:off x="175285" y="2530542"/>
            <a:ext cx="3906630" cy="391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1DCA1-3093-4EC5-9765-5CC41762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92955"/>
            <a:ext cx="113538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1021A at different times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5775C-280B-45A5-8690-8461A8079702}"/>
              </a:ext>
            </a:extLst>
          </p:cNvPr>
          <p:cNvSpPr txBox="1"/>
          <p:nvPr/>
        </p:nvSpPr>
        <p:spPr>
          <a:xfrm>
            <a:off x="422338" y="1590530"/>
            <a:ext cx="3311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251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8C345-2D79-44C6-815C-032735968D52}"/>
              </a:ext>
            </a:extLst>
          </p:cNvPr>
          <p:cNvSpPr txBox="1"/>
          <p:nvPr/>
        </p:nvSpPr>
        <p:spPr>
          <a:xfrm>
            <a:off x="4117679" y="1590529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 (1.09 ± 0.032)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 wash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118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465A2-0B60-498B-A30C-2FDEC3B567E5}"/>
              </a:ext>
            </a:extLst>
          </p:cNvPr>
          <p:cNvSpPr txBox="1"/>
          <p:nvPr/>
        </p:nvSpPr>
        <p:spPr>
          <a:xfrm>
            <a:off x="3190201" y="6411835"/>
            <a:ext cx="479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8 % of detected particles captured after wash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C688EB-90BA-4E8E-86FD-02EF6BFA44EA}"/>
              </a:ext>
            </a:extLst>
          </p:cNvPr>
          <p:cNvCxnSpPr>
            <a:cxnSpLocks/>
          </p:cNvCxnSpPr>
          <p:nvPr/>
        </p:nvCxnSpPr>
        <p:spPr>
          <a:xfrm>
            <a:off x="7601777" y="2642865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B3037-332E-4418-92F2-C4DE9D729575}"/>
              </a:ext>
            </a:extLst>
          </p:cNvPr>
          <p:cNvCxnSpPr>
            <a:cxnSpLocks/>
          </p:cNvCxnSpPr>
          <p:nvPr/>
        </p:nvCxnSpPr>
        <p:spPr>
          <a:xfrm>
            <a:off x="3728628" y="2642865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266E10-89C5-41D2-B43E-050272FB7F46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394977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74488-AC83-4F9F-AC83-D14FDC8D71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3" t="4914" r="25149" b="3763"/>
          <a:stretch/>
        </p:blipFill>
        <p:spPr>
          <a:xfrm>
            <a:off x="7880636" y="2576170"/>
            <a:ext cx="3701576" cy="37365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EB51B1-702F-49DD-8CAF-82A93EACC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84" t="4027" r="25156" b="4806"/>
          <a:stretch/>
        </p:blipFill>
        <p:spPr>
          <a:xfrm>
            <a:off x="4033877" y="2576170"/>
            <a:ext cx="3701576" cy="37175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3E9E73-5A14-40A4-8CDE-91E52CAF69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36" t="4224" r="25156" b="3958"/>
          <a:stretch/>
        </p:blipFill>
        <p:spPr>
          <a:xfrm>
            <a:off x="218300" y="2594278"/>
            <a:ext cx="3670394" cy="37164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268C7-464E-43E4-A8A2-3207834F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PANORAMA of plasma sample HCR 154 at different times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A2A1B-AB45-4321-B9A8-DB39FB1B6363}"/>
              </a:ext>
            </a:extLst>
          </p:cNvPr>
          <p:cNvSpPr txBox="1"/>
          <p:nvPr/>
        </p:nvSpPr>
        <p:spPr>
          <a:xfrm>
            <a:off x="7808337" y="1690687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7BAC0-4322-4C4B-AA11-60D56E216A46}"/>
              </a:ext>
            </a:extLst>
          </p:cNvPr>
          <p:cNvSpPr txBox="1"/>
          <p:nvPr/>
        </p:nvSpPr>
        <p:spPr>
          <a:xfrm>
            <a:off x="218300" y="1690687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73004-CA8E-469E-89BA-5CD1CD36D5B0}"/>
              </a:ext>
            </a:extLst>
          </p:cNvPr>
          <p:cNvSpPr txBox="1"/>
          <p:nvPr/>
        </p:nvSpPr>
        <p:spPr>
          <a:xfrm>
            <a:off x="4082244" y="169507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40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D36C6F-A8A4-4D1F-875E-D02D549623BC}"/>
              </a:ext>
            </a:extLst>
          </p:cNvPr>
          <p:cNvCxnSpPr>
            <a:cxnSpLocks/>
          </p:cNvCxnSpPr>
          <p:nvPr/>
        </p:nvCxnSpPr>
        <p:spPr>
          <a:xfrm>
            <a:off x="3509503" y="2702537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F01A56-C1A9-4012-BF54-CDCDC41BB4BE}"/>
              </a:ext>
            </a:extLst>
          </p:cNvPr>
          <p:cNvCxnSpPr>
            <a:cxnSpLocks/>
          </p:cNvCxnSpPr>
          <p:nvPr/>
        </p:nvCxnSpPr>
        <p:spPr>
          <a:xfrm>
            <a:off x="7339131" y="2699974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7D174-652F-43C7-B64E-55E04E283ECE}"/>
              </a:ext>
            </a:extLst>
          </p:cNvPr>
          <p:cNvCxnSpPr>
            <a:cxnSpLocks/>
          </p:cNvCxnSpPr>
          <p:nvPr/>
        </p:nvCxnSpPr>
        <p:spPr>
          <a:xfrm>
            <a:off x="11210546" y="2699974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883A65-66FF-48C2-BFEB-481DCC4FABEC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145904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FA096-FDFF-4E13-8158-0389B54E7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4" t="4166" r="25625" b="3750"/>
          <a:stretch/>
        </p:blipFill>
        <p:spPr>
          <a:xfrm>
            <a:off x="4295789" y="2487148"/>
            <a:ext cx="3600421" cy="3729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771DEE-CD78-43F8-B8EC-4F5D3732B5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63" t="4914" r="25149" b="3763"/>
          <a:stretch/>
        </p:blipFill>
        <p:spPr>
          <a:xfrm>
            <a:off x="403877" y="2487148"/>
            <a:ext cx="3701576" cy="3736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1DCA1-3093-4EC5-9765-5CC41762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92955"/>
            <a:ext cx="113538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HCR 154 at different times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5775C-280B-45A5-8690-8461A8079702}"/>
              </a:ext>
            </a:extLst>
          </p:cNvPr>
          <p:cNvSpPr txBox="1"/>
          <p:nvPr/>
        </p:nvSpPr>
        <p:spPr>
          <a:xfrm>
            <a:off x="422338" y="1590530"/>
            <a:ext cx="3311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8C345-2D79-44C6-815C-032735968D52}"/>
              </a:ext>
            </a:extLst>
          </p:cNvPr>
          <p:cNvSpPr txBox="1"/>
          <p:nvPr/>
        </p:nvSpPr>
        <p:spPr>
          <a:xfrm>
            <a:off x="4117678" y="1590529"/>
            <a:ext cx="3426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 (1.129 ± 0.009)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 wash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C688EB-90BA-4E8E-86FD-02EF6BFA44EA}"/>
              </a:ext>
            </a:extLst>
          </p:cNvPr>
          <p:cNvCxnSpPr>
            <a:cxnSpLocks/>
          </p:cNvCxnSpPr>
          <p:nvPr/>
        </p:nvCxnSpPr>
        <p:spPr>
          <a:xfrm>
            <a:off x="7481127" y="2647305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B3037-332E-4418-92F2-C4DE9D729575}"/>
              </a:ext>
            </a:extLst>
          </p:cNvPr>
          <p:cNvCxnSpPr>
            <a:cxnSpLocks/>
          </p:cNvCxnSpPr>
          <p:nvPr/>
        </p:nvCxnSpPr>
        <p:spPr>
          <a:xfrm>
            <a:off x="3728628" y="2642865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266E10-89C5-41D2-B43E-050272FB7F46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3946377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247</Words>
  <Application>Microsoft Office PowerPoint</Application>
  <PresentationFormat>Widescreen</PresentationFormat>
  <Paragraphs>58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Experimental Details</vt:lpstr>
      <vt:lpstr>PANORAMA of plasma sample 1013A at different times</vt:lpstr>
      <vt:lpstr>PANORAMA of plasma sample 1013A at different times</vt:lpstr>
      <vt:lpstr>PANORAMA of plasma sample 1021A at different times</vt:lpstr>
      <vt:lpstr>PANORAMA of plasma sample HCR 154 at different times</vt:lpstr>
      <vt:lpstr>PANORAMA of plasma sample HCR 154 at different times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nareg ohannesian</dc:creator>
  <cp:lastModifiedBy>Sadman Mallick</cp:lastModifiedBy>
  <cp:revision>38</cp:revision>
  <dcterms:created xsi:type="dcterms:W3CDTF">2021-06-28T22:04:44Z</dcterms:created>
  <dcterms:modified xsi:type="dcterms:W3CDTF">2024-02-25T22:48:15Z</dcterms:modified>
</cp:coreProperties>
</file>